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669088"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371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0"/>
            <a:ext cx="2889250" cy="493713"/>
          </a:xfrm>
          <a:prstGeom prst="rect">
            <a:avLst/>
          </a:prstGeom>
        </p:spPr>
        <p:txBody>
          <a:bodyPr vert="horz" lIns="91440" tIns="45720" rIns="91440" bIns="45720" rtlCol="0"/>
          <a:lstStyle>
            <a:lvl1pPr algn="r">
              <a:defRPr sz="1200"/>
            </a:lvl1pPr>
          </a:lstStyle>
          <a:p>
            <a:fld id="{1FFA1DD3-D257-4700-B393-313E89C52A16}" type="datetimeFigureOut">
              <a:rPr lang="nl-NL" smtClean="0"/>
              <a:t>20-4-2023</a:t>
            </a:fld>
            <a:endParaRPr lang="nl-NL"/>
          </a:p>
        </p:txBody>
      </p:sp>
      <p:sp>
        <p:nvSpPr>
          <p:cNvPr id="4" name="Tijdelijke aanduiding voor dia-afbeelding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689475"/>
            <a:ext cx="5335588" cy="444341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377363"/>
            <a:ext cx="2889250" cy="493712"/>
          </a:xfrm>
          <a:prstGeom prst="rect">
            <a:avLst/>
          </a:prstGeom>
        </p:spPr>
        <p:txBody>
          <a:bodyPr vert="horz" lIns="91440" tIns="45720" rIns="91440" bIns="45720" rtlCol="0" anchor="b"/>
          <a:lstStyle>
            <a:lvl1pPr algn="r">
              <a:defRPr sz="1200"/>
            </a:lvl1pPr>
          </a:lstStyle>
          <a:p>
            <a:fld id="{CC61FCFA-0EDC-4F23-A557-82BAD7EF0659}"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C61FCFA-0EDC-4F23-A557-82BAD7EF0659}" type="slidenum">
              <a:rPr lang="nl-NL" smtClean="0"/>
              <a:t>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a:t>Klik om de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r>
              <a:rPr lang="nl-NL"/>
              <a:t>&lt;datum&gt;</a:t>
            </a:r>
          </a:p>
        </p:txBody>
      </p:sp>
      <p:sp>
        <p:nvSpPr>
          <p:cNvPr id="5" name="Tijdelijke aanduiding voor voettekst 4"/>
          <p:cNvSpPr>
            <a:spLocks noGrp="1"/>
          </p:cNvSpPr>
          <p:nvPr>
            <p:ph type="ftr" sz="quarter" idx="11"/>
          </p:nvPr>
        </p:nvSpPr>
        <p:spPr/>
        <p:txBody>
          <a:bodyPr/>
          <a:lstStyle/>
          <a:p>
            <a:r>
              <a:rPr lang="nl-NL"/>
              <a:t>&lt;Titel van de presentatie&gt;</a:t>
            </a:r>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datum 2"/>
          <p:cNvSpPr>
            <a:spLocks noGrp="1"/>
          </p:cNvSpPr>
          <p:nvPr>
            <p:ph type="dt" sz="half" idx="10"/>
          </p:nvPr>
        </p:nvSpPr>
        <p:spPr/>
        <p:txBody>
          <a:bodyPr/>
          <a:lstStyle/>
          <a:p>
            <a:r>
              <a:rPr lang="nl-NL"/>
              <a:t>&lt;datum&gt;</a:t>
            </a:r>
            <a:endParaRPr lang="nl-NL" dirty="0"/>
          </a:p>
        </p:txBody>
      </p:sp>
      <p:sp>
        <p:nvSpPr>
          <p:cNvPr id="4" name="Tijdelijke aanduiding voor voettekst 3"/>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a:t>Klik om de stijl te bewerken</a:t>
            </a:r>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
        <p:nvSpPr>
          <p:cNvPr id="7" name="Rechthoek 6"/>
          <p:cNvSpPr/>
          <p:nvPr/>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323528" y="260648"/>
            <a:ext cx="8568952" cy="533400"/>
          </a:xfrm>
        </p:spPr>
        <p:txBody>
          <a:bodyPr/>
          <a:lstStyle/>
          <a:p>
            <a:r>
              <a:rPr lang="nl-NL" sz="2800" dirty="0">
                <a:solidFill>
                  <a:schemeClr val="tx1"/>
                </a:solidFill>
              </a:rPr>
              <a:t>Wetenschappelijk onderzoek in de huisartspraktijk</a:t>
            </a:r>
          </a:p>
        </p:txBody>
      </p:sp>
      <p:sp>
        <p:nvSpPr>
          <p:cNvPr id="3" name="Ondertitel 2"/>
          <p:cNvSpPr>
            <a:spLocks noGrp="1"/>
          </p:cNvSpPr>
          <p:nvPr>
            <p:ph type="subTitle" idx="1"/>
          </p:nvPr>
        </p:nvSpPr>
        <p:spPr>
          <a:xfrm>
            <a:off x="251520" y="1052736"/>
            <a:ext cx="6192688" cy="1872208"/>
          </a:xfrm>
        </p:spPr>
        <p:txBody>
          <a:bodyPr/>
          <a:lstStyle/>
          <a:p>
            <a:pPr algn="just">
              <a:lnSpc>
                <a:spcPct val="100000"/>
              </a:lnSpc>
            </a:pPr>
            <a:r>
              <a:rPr lang="nl-NL" sz="1400" b="1" dirty="0">
                <a:solidFill>
                  <a:schemeClr val="tx1"/>
                </a:solidFill>
                <a:ea typeface="+mj-ea"/>
                <a:cs typeface="+mj-cs"/>
              </a:rPr>
              <a:t>Uw huisartsenpraktijk levert gegevens aan voor wetenschappelijk onderzoek</a:t>
            </a:r>
          </a:p>
          <a:p>
            <a:pPr algn="just">
              <a:lnSpc>
                <a:spcPct val="100000"/>
              </a:lnSpc>
            </a:pPr>
            <a:r>
              <a:rPr lang="nl-NL" sz="1400" dirty="0">
                <a:solidFill>
                  <a:schemeClr val="tx1"/>
                </a:solidFill>
              </a:rPr>
              <a:t>Wetenschappelijk onderzoek helpt huisartsen om steeds betere zorg te kunnen bieden. Voor dit onderzoek worden medische gegevens die uw huisarts noteert in het elektronisch patiëntendossier gebruikt. Het gaat bijvoorbeeld om de klacht of aandoening waar u voor komt, welke medicijnen worden voorgeschreven, of naar een specialist wordt verwezen en uitslagen van metingen. Deze gegevens worden door uw huisartsenpraktijk, </a:t>
            </a:r>
            <a:r>
              <a:rPr lang="nl-NL" sz="1400" i="1" dirty="0">
                <a:solidFill>
                  <a:schemeClr val="tx1"/>
                </a:solidFill>
              </a:rPr>
              <a:t>zonder naam of adres</a:t>
            </a:r>
            <a:r>
              <a:rPr lang="nl-NL" sz="1400" dirty="0">
                <a:solidFill>
                  <a:schemeClr val="tx1"/>
                </a:solidFill>
              </a:rPr>
              <a:t>, doorgegeven aan de afdeling Eerstelijnsgeneeskunde van het Radboudumc voor wetenschappelijk onderzoek</a:t>
            </a:r>
            <a:r>
              <a:rPr lang="nl-NL" sz="1400" spc="-10" dirty="0">
                <a:solidFill>
                  <a:schemeClr val="tx1"/>
                </a:solidFill>
              </a:rPr>
              <a:t>.</a:t>
            </a:r>
          </a:p>
          <a:p>
            <a:pPr algn="just">
              <a:lnSpc>
                <a:spcPct val="100000"/>
              </a:lnSpc>
            </a:pPr>
            <a:endParaRPr lang="nl-NL" sz="1400" dirty="0">
              <a:solidFill>
                <a:schemeClr val="tx1"/>
              </a:solidFill>
              <a:ea typeface="+mj-ea"/>
              <a:cs typeface="+mj-cs"/>
            </a:endParaRPr>
          </a:p>
          <a:p>
            <a:pPr algn="just">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p:txBody>
      </p:sp>
      <p:sp>
        <p:nvSpPr>
          <p:cNvPr id="6" name="Rechthoek 5"/>
          <p:cNvSpPr/>
          <p:nvPr/>
        </p:nvSpPr>
        <p:spPr>
          <a:xfrm>
            <a:off x="179512" y="2859028"/>
            <a:ext cx="8640960" cy="3816429"/>
          </a:xfrm>
          <a:prstGeom prst="rect">
            <a:avLst/>
          </a:prstGeom>
        </p:spPr>
        <p:txBody>
          <a:bodyPr wrap="square">
            <a:spAutoFit/>
          </a:bodyPr>
          <a:lstStyle/>
          <a:p>
            <a:pPr algn="just">
              <a:lnSpc>
                <a:spcPct val="100000"/>
              </a:lnSpc>
            </a:pPr>
            <a:r>
              <a:rPr lang="nl-NL" sz="1400" b="1" dirty="0"/>
              <a:t>De bescherming van uw privacy</a:t>
            </a:r>
          </a:p>
          <a:p>
            <a:pPr algn="just">
              <a:lnSpc>
                <a:spcPct val="100000"/>
              </a:lnSpc>
            </a:pPr>
            <a:r>
              <a:rPr lang="nl-NL" sz="1400" dirty="0"/>
              <a:t>Bij het doorgeven en gebruiken van medische gegevens staat uw privacy altijd voorop. Het Radboudumc ontvangt dan ook alleen </a:t>
            </a:r>
            <a:r>
              <a:rPr lang="nl-NL" sz="1400" dirty="0" err="1"/>
              <a:t>gepseudonimiseerde</a:t>
            </a:r>
            <a:r>
              <a:rPr lang="nl-NL" sz="1400" dirty="0"/>
              <a:t> gegevens. Dit betekent bijvoorbeeld dat uw naam en adres worden vervangen door een codenummer, dat alleen bij uw huisarts bekend is. </a:t>
            </a:r>
            <a:r>
              <a:rPr lang="en-US" sz="1400" dirty="0"/>
              <a:t>De </a:t>
            </a:r>
            <a:r>
              <a:rPr lang="en-US" sz="1400" dirty="0" err="1"/>
              <a:t>onderzoekers</a:t>
            </a:r>
            <a:r>
              <a:rPr lang="en-US" sz="1400" dirty="0"/>
              <a:t> </a:t>
            </a:r>
            <a:r>
              <a:rPr lang="en-US" sz="1400" dirty="0" err="1"/>
              <a:t>weten</a:t>
            </a:r>
            <a:r>
              <a:rPr lang="en-US" sz="1400" dirty="0"/>
              <a:t> </a:t>
            </a:r>
            <a:r>
              <a:rPr lang="en-US" sz="1400" dirty="0" err="1"/>
              <a:t>dus</a:t>
            </a:r>
            <a:r>
              <a:rPr lang="en-US" sz="1400" dirty="0"/>
              <a:t> </a:t>
            </a:r>
            <a:r>
              <a:rPr lang="en-US" sz="1400" dirty="0" err="1"/>
              <a:t>niet</a:t>
            </a:r>
            <a:r>
              <a:rPr lang="en-US" sz="1400" dirty="0"/>
              <a:t> van </a:t>
            </a:r>
            <a:r>
              <a:rPr lang="en-US" sz="1400" dirty="0" err="1"/>
              <a:t>wie</a:t>
            </a:r>
            <a:r>
              <a:rPr lang="en-US" sz="1400" dirty="0"/>
              <a:t> de </a:t>
            </a:r>
            <a:r>
              <a:rPr lang="en-US" sz="1400" dirty="0" err="1"/>
              <a:t>gegevens</a:t>
            </a:r>
            <a:r>
              <a:rPr lang="en-US" sz="1400" dirty="0"/>
              <a:t> </a:t>
            </a:r>
            <a:r>
              <a:rPr lang="en-US" sz="1400" dirty="0" err="1"/>
              <a:t>zijn</a:t>
            </a:r>
            <a:r>
              <a:rPr lang="en-US" sz="1400" dirty="0"/>
              <a:t>. </a:t>
            </a:r>
            <a:r>
              <a:rPr lang="nl-NL" sz="1400" dirty="0"/>
              <a:t>Het Radboudumc slaat de ontvangen gegevens veilig op en volgt de regels die zijn vastgelegd in de Algemene Verordening Gegevensbeveiliging (AVG). Ook is in het Radboudumc een Functionaris voor de gegevensbescherming aanwezig die hierop toezicht houdt. Daarmee zijn uw persoonlijke gegevens beschermd.</a:t>
            </a:r>
          </a:p>
          <a:p>
            <a:pPr algn="just">
              <a:lnSpc>
                <a:spcPct val="100000"/>
              </a:lnSpc>
              <a:spcBef>
                <a:spcPts val="1000"/>
              </a:spcBef>
            </a:pPr>
            <a:r>
              <a:rPr lang="nl-NL" sz="1400" b="1" spc="-10" dirty="0"/>
              <a:t>Bezwaar tegen het gebruik?</a:t>
            </a:r>
          </a:p>
          <a:p>
            <a:pPr algn="just">
              <a:lnSpc>
                <a:spcPct val="100000"/>
              </a:lnSpc>
            </a:pPr>
            <a:r>
              <a:rPr lang="nl-NL" sz="1400" dirty="0"/>
              <a:t>Wilt u niet dat uw medische gegevens worden gebruikt voor wetenschappelijk onderzoek, dan kunt u dit aan uw huisarts of de praktijkassistente doorgeven. </a:t>
            </a:r>
          </a:p>
          <a:p>
            <a:pPr>
              <a:lnSpc>
                <a:spcPct val="100000"/>
              </a:lnSpc>
              <a:spcBef>
                <a:spcPts val="1000"/>
              </a:spcBef>
            </a:pPr>
            <a:r>
              <a:rPr lang="nl-NL" sz="1400" b="1" dirty="0"/>
              <a:t>Meer weten?  </a:t>
            </a:r>
          </a:p>
          <a:p>
            <a:r>
              <a:rPr lang="nl-NL" sz="1400" spc="-10" dirty="0"/>
              <a:t>Vraag het uw huisarts of kijk op </a:t>
            </a:r>
            <a:r>
              <a:rPr lang="nl-NL" sz="1400" spc="-10" dirty="0" err="1"/>
              <a:t>www.radboudumc.nl</a:t>
            </a:r>
            <a:r>
              <a:rPr lang="nl-NL" sz="1400" spc="-10" dirty="0"/>
              <a:t>/</a:t>
            </a:r>
            <a:r>
              <a:rPr lang="nl-NL" sz="1400" spc="-10" dirty="0" err="1"/>
              <a:t>healthdata</a:t>
            </a:r>
            <a:r>
              <a:rPr lang="nl-NL" sz="1400" spc="-10" dirty="0"/>
              <a:t>.</a:t>
            </a:r>
          </a:p>
          <a:p>
            <a:pPr>
              <a:spcBef>
                <a:spcPts val="400"/>
              </a:spcBef>
            </a:pPr>
            <a:r>
              <a:rPr lang="nl-NL" sz="1300" dirty="0"/>
              <a:t>De Functionaris Gegevensbescherming van het Radboudumc kunt u bereiken via email </a:t>
            </a:r>
            <a:r>
              <a:rPr lang="nl-NL" sz="1300" spc="-30" dirty="0"/>
              <a:t>gegevensbescherming@</a:t>
            </a:r>
            <a:r>
              <a:rPr lang="nl-NL" sz="1300" spc="-30" dirty="0" err="1"/>
              <a:t>radboudumc.nl</a:t>
            </a:r>
            <a:r>
              <a:rPr lang="nl-NL" sz="1300" spc="-30" dirty="0"/>
              <a:t> </a:t>
            </a:r>
            <a:r>
              <a:rPr lang="nl-NL" sz="1300" dirty="0"/>
              <a:t>of per post: </a:t>
            </a:r>
            <a:r>
              <a:rPr lang="nl-NL" sz="1300" spc="-10" dirty="0"/>
              <a:t>Radboudumc, Functionaris voor Gegevensbescherming, Postbus 9101,  huispostnummer 624, 6500 HB te Nijmegen </a:t>
            </a:r>
          </a:p>
          <a:p>
            <a:pPr algn="just">
              <a:lnSpc>
                <a:spcPct val="100000"/>
              </a:lnSpc>
            </a:pPr>
            <a:endParaRPr lang="nl-NL" sz="1400" dirty="0"/>
          </a:p>
          <a:p>
            <a:pPr algn="just">
              <a:lnSpc>
                <a:spcPct val="100000"/>
              </a:lnSpc>
            </a:pPr>
            <a:endParaRPr lang="nl-NL" sz="1400" dirty="0">
              <a:solidFill>
                <a:srgbClr val="000000"/>
              </a:solidFill>
            </a:endParaRPr>
          </a:p>
        </p:txBody>
      </p:sp>
      <p:pic>
        <p:nvPicPr>
          <p:cNvPr id="8" name="Afbeelding 7" descr="Radboudumc_700px_RGB.jpg"/>
          <p:cNvPicPr>
            <a:picLocks noChangeAspect="1"/>
          </p:cNvPicPr>
          <p:nvPr/>
        </p:nvPicPr>
        <p:blipFill>
          <a:blip r:embed="rId3" cstate="print"/>
          <a:stretch>
            <a:fillRect/>
          </a:stretch>
        </p:blipFill>
        <p:spPr>
          <a:xfrm>
            <a:off x="6588224" y="6237312"/>
            <a:ext cx="2109614" cy="497266"/>
          </a:xfrm>
          <a:prstGeom prst="rect">
            <a:avLst/>
          </a:prstGeom>
        </p:spPr>
      </p:pic>
      <p:pic>
        <p:nvPicPr>
          <p:cNvPr id="9" name="Afbeelding 8" descr="be49a30a-66b0-4306-8260-fa1ef90c70b9-blockcolumn1zoom1.jpg"/>
          <p:cNvPicPr>
            <a:picLocks noChangeAspect="1"/>
          </p:cNvPicPr>
          <p:nvPr/>
        </p:nvPicPr>
        <p:blipFill>
          <a:blip r:embed="rId4" cstate="print"/>
          <a:stretch>
            <a:fillRect/>
          </a:stretch>
        </p:blipFill>
        <p:spPr>
          <a:xfrm>
            <a:off x="6660232" y="1196752"/>
            <a:ext cx="2040226" cy="1224136"/>
          </a:xfrm>
          <a:prstGeom prst="rect">
            <a:avLst/>
          </a:prstGeom>
        </p:spPr>
      </p:pic>
    </p:spTree>
  </p:cSld>
  <p:clrMapOvr>
    <a:masterClrMapping/>
  </p:clrMapOvr>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1601</TotalTime>
  <Words>286</Words>
  <Application>Microsoft Office PowerPoint</Application>
  <PresentationFormat>Diavoorstelling (4:3)</PresentationFormat>
  <Paragraphs>23</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Default Theme</vt:lpstr>
      <vt:lpstr>Wetenschappelijk onderzoek in de huisartspraktijk</vt:lpstr>
    </vt:vector>
  </TitlesOfParts>
  <Company>UMC St Radboud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Z436100</dc:creator>
  <cp:lastModifiedBy>Bert Schalk</cp:lastModifiedBy>
  <cp:revision>172</cp:revision>
  <dcterms:created xsi:type="dcterms:W3CDTF">2017-10-30T15:26:12Z</dcterms:created>
  <dcterms:modified xsi:type="dcterms:W3CDTF">2023-04-20T18:05:46Z</dcterms:modified>
</cp:coreProperties>
</file>